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slides/slide8.xml" ContentType="application/vnd.openxmlformats-officedocument.presentationml.slide+xml"/>
  <Override PartName="/ppt/presentation.xml" ContentType="application/vnd.openxmlformats-officedocument.presentationml.presentation.main+xml"/>
  <Override PartName="/ppt/slides/slide7.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Masters/slideMaster5.xml" ContentType="application/vnd.openxmlformats-officedocument.presentationml.slideMaster+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Layouts/slideLayout6.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slideLayouts/slideLayout3.xml" ContentType="application/vnd.openxmlformats-officedocument.presentationml.slideLayout+xml"/>
  <Override PartName="/ppt/slideLayouts/slideLayout8.xml" ContentType="application/vnd.openxmlformats-officedocument.presentationml.slideLayout+xml"/>
  <Override PartName="/ppt/slideLayouts/slideLayout4.xml" ContentType="application/vnd.openxmlformats-officedocument.presentationml.slideLayout+xml"/>
  <Override PartName="/ppt/theme/theme6.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theme/theme5.xml" ContentType="application/vnd.openxmlformats-officedocument.theme+xml"/>
  <Override PartName="/ppt/theme/theme4.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metadata" ContentType="application/binary"/>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 id="2147483656" r:id="rId3"/>
    <p:sldMasterId id="2147483658" r:id="rId4"/>
    <p:sldMasterId id="2147483660" r:id="rId5"/>
  </p:sldMasterIdLst>
  <p:notesMasterIdLst>
    <p:notesMasterId r:id="rId14"/>
  </p:notesMasterIdLst>
  <p:sldIdLst>
    <p:sldId id="256" r:id="rId6"/>
    <p:sldId id="277" r:id="rId7"/>
    <p:sldId id="279" r:id="rId8"/>
    <p:sldId id="280" r:id="rId9"/>
    <p:sldId id="281" r:id="rId10"/>
    <p:sldId id="282" r:id="rId11"/>
    <p:sldId id="283" r:id="rId12"/>
    <p:sldId id="270"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Arial Narrow" panose="020B060602020203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5" roundtripDataSignature="AMtx7mjZ8RM76Xyy93pEFp3JYeek1rxE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78" y="5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font" Target="fonts/font4.fntdata"/><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font" Target="fonts/font7.fntdata"/><Relationship Id="rId42"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font" Target="fonts/font3.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41"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37" Type="http://schemas.openxmlformats.org/officeDocument/2006/relationships/viewProps" Target="viewProps.xml"/><Relationship Id="rId40" Type="http://schemas.openxmlformats.org/officeDocument/2006/relationships/customXml" Target="../customXml/item1.xml"/><Relationship Id="rId5" Type="http://schemas.openxmlformats.org/officeDocument/2006/relationships/slideMaster" Target="slideMasters/slideMaster5.xml"/><Relationship Id="rId15"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font" Target="fonts/font5.fntdata"/><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notesMaster" Target="notesMasters/notesMaster1.xml"/><Relationship Id="rId22" Type="http://schemas.openxmlformats.org/officeDocument/2006/relationships/font" Target="fonts/font8.fntdata"/><Relationship Id="rId35" Type="http://customschemas.google.com/relationships/presentationmetadata" Target="metadata"/></Relationships>
</file>

<file path=ppt/media/image1.jpg>
</file>

<file path=ppt/media/image10.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 name="Google Shape;4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 name="Google Shape;5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8788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9" name="Google Shape;239;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17"/>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6"/>
        <p:cNvGrpSpPr/>
        <p:nvPr/>
      </p:nvGrpSpPr>
      <p:grpSpPr>
        <a:xfrm>
          <a:off x="0" y="0"/>
          <a:ext cx="0" cy="0"/>
          <a:chOff x="0" y="0"/>
          <a:chExt cx="0" cy="0"/>
        </a:xfrm>
      </p:grpSpPr>
      <p:sp>
        <p:nvSpPr>
          <p:cNvPr id="17" name="Google Shape;17;p19"/>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19"/>
          <p:cNvSpPr txBox="1">
            <a:spLocks noGrp="1"/>
          </p:cNvSpPr>
          <p:nvPr>
            <p:ph type="body" idx="1"/>
          </p:nvPr>
        </p:nvSpPr>
        <p:spPr>
          <a:xfrm>
            <a:off x="814346" y="1825626"/>
            <a:ext cx="5181600" cy="385160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595959"/>
              </a:buClr>
              <a:buSzPts val="1800"/>
              <a:buNone/>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9"/>
          <p:cNvSpPr txBox="1">
            <a:spLocks noGrp="1"/>
          </p:cNvSpPr>
          <p:nvPr>
            <p:ph type="body" idx="2"/>
          </p:nvPr>
        </p:nvSpPr>
        <p:spPr>
          <a:xfrm>
            <a:off x="6172200" y="1825625"/>
            <a:ext cx="5181600" cy="385160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595959"/>
              </a:buClr>
              <a:buSzPts val="1800"/>
              <a:buNone/>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6"/>
        <p:cNvGrpSpPr/>
        <p:nvPr/>
      </p:nvGrpSpPr>
      <p:grpSpPr>
        <a:xfrm>
          <a:off x="0" y="0"/>
          <a:ext cx="0" cy="0"/>
          <a:chOff x="0" y="0"/>
          <a:chExt cx="0" cy="0"/>
        </a:xfrm>
      </p:grpSpPr>
      <p:sp>
        <p:nvSpPr>
          <p:cNvPr id="27" name="Google Shape;27;p23"/>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23"/>
          <p:cNvSpPr txBox="1">
            <a:spLocks noGrp="1"/>
          </p:cNvSpPr>
          <p:nvPr>
            <p:ph type="body" idx="1"/>
          </p:nvPr>
        </p:nvSpPr>
        <p:spPr>
          <a:xfrm>
            <a:off x="838200" y="1825625"/>
            <a:ext cx="10515600" cy="385955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595959"/>
              </a:buClr>
              <a:buSzPts val="1800"/>
              <a:buNone/>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 name="Google Shape;30;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 name="Google Shape;31;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olo el título">
  <p:cSld name="Solo el título">
    <p:spTree>
      <p:nvGrpSpPr>
        <p:cNvPr id="1" name="Shape 32"/>
        <p:cNvGrpSpPr/>
        <p:nvPr/>
      </p:nvGrpSpPr>
      <p:grpSpPr>
        <a:xfrm>
          <a:off x="0" y="0"/>
          <a:ext cx="0" cy="0"/>
          <a:chOff x="0" y="0"/>
          <a:chExt cx="0" cy="0"/>
        </a:xfrm>
      </p:grpSpPr>
      <p:sp>
        <p:nvSpPr>
          <p:cNvPr id="33" name="Google Shape;33;p24"/>
          <p:cNvSpPr txBox="1">
            <a:spLocks noGrp="1"/>
          </p:cNvSpPr>
          <p:nvPr>
            <p:ph type="body" idx="1"/>
          </p:nvPr>
        </p:nvSpPr>
        <p:spPr>
          <a:xfrm>
            <a:off x="731520" y="1367624"/>
            <a:ext cx="10622280" cy="430960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595959"/>
              </a:buClr>
              <a:buSzPts val="1800"/>
              <a:buNone/>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3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ación">
  <p:cSld name="Comparación">
    <p:spTree>
      <p:nvGrpSpPr>
        <p:cNvPr id="1" name="Shape 3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39"/>
        <p:cNvGrpSpPr/>
        <p:nvPr/>
      </p:nvGrpSpPr>
      <p:grpSpPr>
        <a:xfrm>
          <a:off x="0" y="0"/>
          <a:ext cx="0" cy="0"/>
          <a:chOff x="0" y="0"/>
          <a:chExt cx="0" cy="0"/>
        </a:xfrm>
      </p:grpSpPr>
      <p:sp>
        <p:nvSpPr>
          <p:cNvPr id="40" name="Google Shape;40;p27"/>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43"/>
        <p:cNvGrpSpPr/>
        <p:nvPr/>
      </p:nvGrpSpPr>
      <p:grpSpPr>
        <a:xfrm>
          <a:off x="0" y="0"/>
          <a:ext cx="0" cy="0"/>
          <a:chOff x="0" y="0"/>
          <a:chExt cx="0" cy="0"/>
        </a:xfrm>
      </p:grpSpPr>
      <p:sp>
        <p:nvSpPr>
          <p:cNvPr id="44" name="Google Shape;44;p29"/>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image" Target="../media/image3.jpg"/><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3.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4.xml"/><Relationship Id="rId1" Type="http://schemas.openxmlformats.org/officeDocument/2006/relationships/slideLayout" Target="../slideLayouts/slideLayout7.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5.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lt1"/>
              </a:buClr>
              <a:buSzPts val="4800"/>
              <a:buFont typeface="Arial"/>
              <a:buNone/>
              <a:defRPr sz="48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6">
            <a:alphaModFix/>
          </a:blip>
          <a:stretch>
            <a:fillRect/>
          </a:stretch>
        </a:blipFill>
        <a:effectLst/>
      </p:bgPr>
    </p:bg>
    <p:spTree>
      <p:nvGrpSpPr>
        <p:cNvPr id="1" name="Shape 13"/>
        <p:cNvGrpSpPr/>
        <p:nvPr/>
      </p:nvGrpSpPr>
      <p:grpSpPr>
        <a:xfrm>
          <a:off x="0" y="0"/>
          <a:ext cx="0" cy="0"/>
          <a:chOff x="0" y="0"/>
          <a:chExt cx="0" cy="0"/>
        </a:xfrm>
      </p:grpSpPr>
      <p:sp>
        <p:nvSpPr>
          <p:cNvPr id="14" name="Google Shape;14;p18"/>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595959"/>
              </a:buClr>
              <a:buSzPts val="3600"/>
              <a:buFont typeface="Arial"/>
              <a:buNone/>
              <a:defRPr sz="3600" b="1" i="0" u="none" strike="noStrike" cap="none">
                <a:solidFill>
                  <a:srgbClr val="595959"/>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5" name="Google Shape;15;p18"/>
          <p:cNvSpPr txBox="1">
            <a:spLocks noGrp="1"/>
          </p:cNvSpPr>
          <p:nvPr>
            <p:ph type="body" idx="1"/>
          </p:nvPr>
        </p:nvSpPr>
        <p:spPr>
          <a:xfrm>
            <a:off x="838200" y="1825625"/>
            <a:ext cx="10515600" cy="3859558"/>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1000"/>
              </a:spcBef>
              <a:spcAft>
                <a:spcPts val="0"/>
              </a:spcAft>
              <a:buClr>
                <a:srgbClr val="595959"/>
              </a:buClr>
              <a:buSzPts val="2400"/>
              <a:buFont typeface="Arial"/>
              <a:buNone/>
              <a:defRPr sz="2400" b="0" i="0" u="none" strike="noStrike" cap="none">
                <a:solidFill>
                  <a:srgbClr val="595959"/>
                </a:solidFill>
                <a:latin typeface="Arial Narrow"/>
                <a:ea typeface="Arial Narrow"/>
                <a:cs typeface="Arial Narrow"/>
                <a:sym typeface="Arial Narrow"/>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3" r:id="rId2"/>
    <p:sldLayoutId id="2147483654" r:id="rId3"/>
    <p:sldLayoutId id="2147483655"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
        <p:cNvGrpSpPr/>
        <p:nvPr/>
      </p:nvGrpSpPr>
      <p:grpSpPr>
        <a:xfrm>
          <a:off x="0" y="0"/>
          <a:ext cx="0" cy="0"/>
          <a:chOff x="0" y="0"/>
          <a:chExt cx="0" cy="0"/>
        </a:xfrm>
      </p:grpSpPr>
      <p:sp>
        <p:nvSpPr>
          <p:cNvPr id="38" name="Google Shape;38;p26"/>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lt1"/>
              </a:buClr>
              <a:buSzPts val="4800"/>
              <a:buFont typeface="Arial"/>
              <a:buNone/>
              <a:defRPr sz="48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
        <p:cNvGrpSpPr/>
        <p:nvPr/>
      </p:nvGrpSpPr>
      <p:grpSpPr>
        <a:xfrm>
          <a:off x="0" y="0"/>
          <a:ext cx="0" cy="0"/>
          <a:chOff x="0" y="0"/>
          <a:chExt cx="0" cy="0"/>
        </a:xfrm>
      </p:grpSpPr>
      <p:sp>
        <p:nvSpPr>
          <p:cNvPr id="42" name="Google Shape;42;p28"/>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lt1"/>
              </a:buClr>
              <a:buSzPts val="4800"/>
              <a:buFont typeface="Arial"/>
              <a:buNone/>
              <a:defRPr sz="48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
        <p:cNvGrpSpPr/>
        <p:nvPr/>
      </p:nvGrpSpPr>
      <p:grpSpPr>
        <a:xfrm>
          <a:off x="0" y="0"/>
          <a:ext cx="0" cy="0"/>
          <a:chOff x="0" y="0"/>
          <a:chExt cx="0" cy="0"/>
        </a:xfrm>
      </p:grpSpPr>
      <p:sp>
        <p:nvSpPr>
          <p:cNvPr id="49" name="Google Shape;49;p1"/>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800"/>
              <a:buFont typeface="Arial"/>
              <a:buNone/>
            </a:pPr>
            <a:r>
              <a:rPr lang="es-CO" dirty="0" smtClean="0"/>
              <a:t>Microcontroladores</a:t>
            </a:r>
            <a:br>
              <a:rPr lang="es-CO" dirty="0" smtClean="0"/>
            </a:br>
            <a:r>
              <a:rPr lang="es-CO" dirty="0" smtClean="0"/>
              <a:t>Comunicación Bluetooth</a:t>
            </a:r>
            <a:endParaRPr dirty="0"/>
          </a:p>
        </p:txBody>
      </p:sp>
      <p:sp>
        <p:nvSpPr>
          <p:cNvPr id="50" name="Google Shape;50;p1"/>
          <p:cNvSpPr txBox="1"/>
          <p:nvPr/>
        </p:nvSpPr>
        <p:spPr>
          <a:xfrm>
            <a:off x="838200" y="4022888"/>
            <a:ext cx="10515600" cy="1828348"/>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2000"/>
              <a:buFont typeface="Arial"/>
              <a:buNone/>
            </a:pPr>
            <a:r>
              <a:rPr lang="es-CO" sz="2000" b="1" i="0" u="none" strike="noStrike" cap="none" dirty="0">
                <a:solidFill>
                  <a:schemeClr val="lt1"/>
                </a:solidFill>
                <a:latin typeface="Arial"/>
                <a:ea typeface="Arial"/>
                <a:cs typeface="Arial"/>
                <a:sym typeface="Arial"/>
              </a:rPr>
              <a:t>Docente: </a:t>
            </a:r>
            <a:endParaRPr dirty="0"/>
          </a:p>
          <a:p>
            <a:pPr marL="0" marR="0" lvl="0" indent="0" algn="ctr" rtl="0">
              <a:lnSpc>
                <a:spcPct val="90000"/>
              </a:lnSpc>
              <a:spcBef>
                <a:spcPts val="0"/>
              </a:spcBef>
              <a:spcAft>
                <a:spcPts val="0"/>
              </a:spcAft>
              <a:buClr>
                <a:schemeClr val="lt1"/>
              </a:buClr>
              <a:buSzPts val="2000"/>
              <a:buFont typeface="Arial"/>
              <a:buNone/>
            </a:pPr>
            <a:r>
              <a:rPr lang="es-ES" sz="2000" b="1" i="0" u="none" strike="noStrike" cap="none" dirty="0" err="1" smtClean="0">
                <a:solidFill>
                  <a:schemeClr val="lt1"/>
                </a:solidFill>
                <a:latin typeface="Arial"/>
                <a:ea typeface="Arial"/>
                <a:cs typeface="Arial"/>
                <a:sym typeface="Arial"/>
              </a:rPr>
              <a:t>Yomin</a:t>
            </a:r>
            <a:r>
              <a:rPr lang="es-ES" sz="2000" b="1" i="0" u="none" strike="noStrike" cap="none" dirty="0" smtClean="0">
                <a:solidFill>
                  <a:schemeClr val="lt1"/>
                </a:solidFill>
                <a:latin typeface="Arial"/>
                <a:ea typeface="Arial"/>
                <a:cs typeface="Arial"/>
                <a:sym typeface="Arial"/>
              </a:rPr>
              <a:t> Jaramillo </a:t>
            </a:r>
            <a:r>
              <a:rPr lang="es-ES" sz="2000" b="1" i="0" u="none" strike="noStrike" cap="none" dirty="0" err="1" smtClean="0">
                <a:solidFill>
                  <a:schemeClr val="lt1"/>
                </a:solidFill>
                <a:latin typeface="Arial"/>
                <a:ea typeface="Arial"/>
                <a:cs typeface="Arial"/>
                <a:sym typeface="Arial"/>
              </a:rPr>
              <a:t>Múnera</a:t>
            </a:r>
            <a:endParaRPr dirty="0"/>
          </a:p>
          <a:p>
            <a:pPr marL="0" marR="0" lvl="0" indent="0" algn="ctr" rtl="0">
              <a:lnSpc>
                <a:spcPct val="90000"/>
              </a:lnSpc>
              <a:spcBef>
                <a:spcPts val="0"/>
              </a:spcBef>
              <a:spcAft>
                <a:spcPts val="0"/>
              </a:spcAft>
              <a:buClr>
                <a:schemeClr val="lt1"/>
              </a:buClr>
              <a:buSzPts val="2000"/>
              <a:buFont typeface="Arial"/>
              <a:buNone/>
            </a:pPr>
            <a:r>
              <a:rPr lang="es-CO" sz="2000" b="1" i="0" u="none" strike="noStrike" cap="none" dirty="0" smtClean="0">
                <a:solidFill>
                  <a:schemeClr val="lt1"/>
                </a:solidFill>
                <a:latin typeface="Arial"/>
                <a:ea typeface="Arial"/>
                <a:cs typeface="Arial"/>
                <a:sym typeface="Arial"/>
              </a:rPr>
              <a:t>yominjaramillo2283@correo.itm.edu.co</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2"/>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595959"/>
              </a:buClr>
              <a:buSzPts val="3600"/>
              <a:buFont typeface="Arial"/>
              <a:buNone/>
            </a:pPr>
            <a:r>
              <a:rPr lang="es-CO" dirty="0" smtClean="0"/>
              <a:t>COMUNICACIÓN BLUETOOTH</a:t>
            </a:r>
            <a:endParaRPr dirty="0"/>
          </a:p>
        </p:txBody>
      </p:sp>
      <p:sp>
        <p:nvSpPr>
          <p:cNvPr id="9" name="Marcador de texto 2">
            <a:extLst>
              <a:ext uri="{FF2B5EF4-FFF2-40B4-BE49-F238E27FC236}">
                <a16:creationId xmlns:a16="http://schemas.microsoft.com/office/drawing/2014/main" id="{D01965CE-DC64-73CC-D628-F3346F528DA7}"/>
              </a:ext>
            </a:extLst>
          </p:cNvPr>
          <p:cNvSpPr>
            <a:spLocks noGrp="1"/>
          </p:cNvSpPr>
          <p:nvPr>
            <p:ph type="body" idx="1"/>
          </p:nvPr>
        </p:nvSpPr>
        <p:spPr>
          <a:xfrm>
            <a:off x="552994" y="1341964"/>
            <a:ext cx="5828141" cy="4663440"/>
          </a:xfrm>
        </p:spPr>
        <p:txBody>
          <a:bodyPr anchor="ctr">
            <a:normAutofit/>
          </a:bodyPr>
          <a:lstStyle/>
          <a:p>
            <a:pPr algn="just"/>
            <a:r>
              <a:rPr lang="es-ES" dirty="0" smtClean="0"/>
              <a:t>	Bluetooth </a:t>
            </a:r>
            <a:r>
              <a:rPr lang="es-ES" dirty="0"/>
              <a:t>es una tecnología inalámbrica que permite a los dispositivos comunicarse entre sí a corta distancia mediante ondas de radio. Originalmente se diseñó para su uso en dispositivos de audio, como auriculares y altavoces, pero desde entonces se ha utilizado en otras muchas aplicaciones, como la transferencia de archivos y la conectividad a Internet.</a:t>
            </a:r>
            <a:endParaRPr lang="es-CO" sz="2400" dirty="0"/>
          </a:p>
        </p:txBody>
      </p:sp>
      <p:pic>
        <p:nvPicPr>
          <p:cNvPr id="2" name="Imagen 1"/>
          <p:cNvPicPr>
            <a:picLocks noChangeAspect="1"/>
          </p:cNvPicPr>
          <p:nvPr/>
        </p:nvPicPr>
        <p:blipFill>
          <a:blip r:embed="rId3"/>
          <a:stretch>
            <a:fillRect/>
          </a:stretch>
        </p:blipFill>
        <p:spPr>
          <a:xfrm>
            <a:off x="8366980" y="2681057"/>
            <a:ext cx="1536997" cy="2023712"/>
          </a:xfrm>
          <a:prstGeom prst="rect">
            <a:avLst/>
          </a:prstGeom>
        </p:spPr>
      </p:pic>
      <p:sp>
        <p:nvSpPr>
          <p:cNvPr id="3" name="Rectángulo 2"/>
          <p:cNvSpPr/>
          <p:nvPr/>
        </p:nvSpPr>
        <p:spPr>
          <a:xfrm>
            <a:off x="7035744" y="5114723"/>
            <a:ext cx="4199467" cy="738664"/>
          </a:xfrm>
          <a:prstGeom prst="rect">
            <a:avLst/>
          </a:prstGeom>
        </p:spPr>
        <p:txBody>
          <a:bodyPr wrap="square">
            <a:spAutoFit/>
          </a:bodyPr>
          <a:lstStyle/>
          <a:p>
            <a:pPr algn="just"/>
            <a:r>
              <a:rPr lang="es-ES" dirty="0" smtClean="0"/>
              <a:t>Bluetooth </a:t>
            </a:r>
            <a:r>
              <a:rPr lang="es-ES" dirty="0"/>
              <a:t>es una tecnología de radio de salto de frecuencia que transmite paquetes de datos dentro de la banda de 2,4 GHz.</a:t>
            </a:r>
            <a:endParaRPr lang="es-CO" dirty="0"/>
          </a:p>
        </p:txBody>
      </p:sp>
    </p:spTree>
    <p:extLst>
      <p:ext uri="{BB962C8B-B14F-4D97-AF65-F5344CB8AC3E}">
        <p14:creationId xmlns:p14="http://schemas.microsoft.com/office/powerpoint/2010/main" val="1158881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smtClean="0"/>
              <a:t>BLUETOOTH LOW LEVEL - BLE</a:t>
            </a:r>
            <a:endParaRPr lang="es-CO" dirty="0"/>
          </a:p>
        </p:txBody>
      </p:sp>
      <p:sp>
        <p:nvSpPr>
          <p:cNvPr id="3" name="Marcador de texto 2"/>
          <p:cNvSpPr>
            <a:spLocks noGrp="1"/>
          </p:cNvSpPr>
          <p:nvPr>
            <p:ph type="body" idx="1"/>
          </p:nvPr>
        </p:nvSpPr>
        <p:spPr>
          <a:xfrm>
            <a:off x="838199" y="1825625"/>
            <a:ext cx="5969001" cy="3859558"/>
          </a:xfrm>
        </p:spPr>
        <p:txBody>
          <a:bodyPr/>
          <a:lstStyle/>
          <a:p>
            <a:pPr algn="just"/>
            <a:r>
              <a:rPr lang="es-ES" dirty="0" smtClean="0"/>
              <a:t>	Bluetooth </a:t>
            </a:r>
            <a:r>
              <a:rPr lang="es-ES" dirty="0" err="1"/>
              <a:t>Low</a:t>
            </a:r>
            <a:r>
              <a:rPr lang="es-ES" dirty="0"/>
              <a:t> </a:t>
            </a:r>
            <a:r>
              <a:rPr lang="es-ES" dirty="0" err="1"/>
              <a:t>Energy</a:t>
            </a:r>
            <a:r>
              <a:rPr lang="es-ES" dirty="0"/>
              <a:t> -a veces denominado Bluetooth 4.0- llegó al mercado en 2011. Como cabría esperar por su nombre, se diseñó como una versión de Bluetooth con un menor consumo de energía. El atractivo consistía en que, con un bajo consumo de energía, las aplicaciones podían funcionar con una batería más pequeña durante más tiempo sin necesidad de cargarla o sustituirla.</a:t>
            </a:r>
            <a:endParaRPr lang="es-CO" dirty="0"/>
          </a:p>
        </p:txBody>
      </p:sp>
      <p:pic>
        <p:nvPicPr>
          <p:cNvPr id="7" name="Imagen 6"/>
          <p:cNvPicPr>
            <a:picLocks noChangeAspect="1"/>
          </p:cNvPicPr>
          <p:nvPr/>
        </p:nvPicPr>
        <p:blipFill>
          <a:blip r:embed="rId2"/>
          <a:stretch>
            <a:fillRect/>
          </a:stretch>
        </p:blipFill>
        <p:spPr>
          <a:xfrm>
            <a:off x="6935503" y="2111669"/>
            <a:ext cx="4782775" cy="2883639"/>
          </a:xfrm>
          <a:prstGeom prst="rect">
            <a:avLst/>
          </a:prstGeom>
        </p:spPr>
      </p:pic>
    </p:spTree>
    <p:extLst>
      <p:ext uri="{BB962C8B-B14F-4D97-AF65-F5344CB8AC3E}">
        <p14:creationId xmlns:p14="http://schemas.microsoft.com/office/powerpoint/2010/main" val="4292370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BLE – Bluetooth 4.0</a:t>
            </a:r>
            <a:endParaRPr lang="es-CO" dirty="0"/>
          </a:p>
        </p:txBody>
      </p:sp>
      <p:sp>
        <p:nvSpPr>
          <p:cNvPr id="3" name="Marcador de texto 2"/>
          <p:cNvSpPr>
            <a:spLocks noGrp="1"/>
          </p:cNvSpPr>
          <p:nvPr>
            <p:ph type="body" idx="1"/>
          </p:nvPr>
        </p:nvSpPr>
        <p:spPr>
          <a:xfrm>
            <a:off x="838200" y="1825625"/>
            <a:ext cx="6148526" cy="3859558"/>
          </a:xfrm>
        </p:spPr>
        <p:txBody>
          <a:bodyPr/>
          <a:lstStyle/>
          <a:p>
            <a:pPr algn="just"/>
            <a:r>
              <a:rPr lang="es-ES" dirty="0" smtClean="0"/>
              <a:t>	¿</a:t>
            </a:r>
            <a:r>
              <a:rPr lang="es-ES" dirty="0"/>
              <a:t>Cómo se consigue esta menor tasa de energía? Al igual que Bluetooth, la tecnología Bluetooth </a:t>
            </a:r>
            <a:r>
              <a:rPr lang="es-ES" dirty="0" err="1"/>
              <a:t>Low</a:t>
            </a:r>
            <a:r>
              <a:rPr lang="es-ES" dirty="0"/>
              <a:t> </a:t>
            </a:r>
            <a:r>
              <a:rPr lang="es-ES" dirty="0" err="1"/>
              <a:t>Energy</a:t>
            </a:r>
            <a:r>
              <a:rPr lang="es-ES" dirty="0"/>
              <a:t> opera en la banda de 2,4 GHz. Sin embargo, a diferencia de Bluetooth, Bluetooth </a:t>
            </a:r>
            <a:r>
              <a:rPr lang="es-ES" dirty="0" err="1"/>
              <a:t>Low</a:t>
            </a:r>
            <a:r>
              <a:rPr lang="es-ES" dirty="0"/>
              <a:t> </a:t>
            </a:r>
            <a:r>
              <a:rPr lang="es-ES" dirty="0" err="1"/>
              <a:t>Energy</a:t>
            </a:r>
            <a:r>
              <a:rPr lang="es-ES" dirty="0"/>
              <a:t> permanece en modo de espera a menos que se inicie una conexión. </a:t>
            </a:r>
            <a:endParaRPr lang="es-CO" dirty="0"/>
          </a:p>
        </p:txBody>
      </p:sp>
      <p:pic>
        <p:nvPicPr>
          <p:cNvPr id="4" name="Imagen 3"/>
          <p:cNvPicPr>
            <a:picLocks noChangeAspect="1"/>
          </p:cNvPicPr>
          <p:nvPr/>
        </p:nvPicPr>
        <p:blipFill>
          <a:blip r:embed="rId2"/>
          <a:stretch>
            <a:fillRect/>
          </a:stretch>
        </p:blipFill>
        <p:spPr>
          <a:xfrm>
            <a:off x="8133299" y="2421442"/>
            <a:ext cx="2450034" cy="1850558"/>
          </a:xfrm>
          <a:prstGeom prst="rect">
            <a:avLst/>
          </a:prstGeom>
        </p:spPr>
      </p:pic>
    </p:spTree>
    <p:extLst>
      <p:ext uri="{BB962C8B-B14F-4D97-AF65-F5344CB8AC3E}">
        <p14:creationId xmlns:p14="http://schemas.microsoft.com/office/powerpoint/2010/main" val="499051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BLE – Bluetooth 4.0</a:t>
            </a:r>
            <a:endParaRPr lang="es-CO" dirty="0"/>
          </a:p>
        </p:txBody>
      </p:sp>
      <p:sp>
        <p:nvSpPr>
          <p:cNvPr id="3" name="Marcador de texto 2"/>
          <p:cNvSpPr>
            <a:spLocks noGrp="1"/>
          </p:cNvSpPr>
          <p:nvPr>
            <p:ph type="body" idx="1"/>
          </p:nvPr>
        </p:nvSpPr>
        <p:spPr>
          <a:xfrm>
            <a:off x="838200" y="1825625"/>
            <a:ext cx="11658600" cy="3859558"/>
          </a:xfrm>
        </p:spPr>
        <p:txBody>
          <a:bodyPr/>
          <a:lstStyle/>
          <a:p>
            <a:pPr algn="just"/>
            <a:r>
              <a:rPr lang="es-ES" dirty="0" smtClean="0"/>
              <a:t>	El </a:t>
            </a:r>
            <a:r>
              <a:rPr lang="es-ES" dirty="0"/>
              <a:t>tiempo de conexión real sólo dura los pocos milisegundos que se tarda en transferir una pequeña cantidad de datos, en lugar de la conexión constantemente activa iniciada por </a:t>
            </a:r>
            <a:r>
              <a:rPr lang="es-ES" dirty="0" smtClean="0"/>
              <a:t>Bluetooth </a:t>
            </a:r>
            <a:r>
              <a:rPr lang="es-ES" dirty="0" err="1" smtClean="0"/>
              <a:t>clasico</a:t>
            </a:r>
            <a:r>
              <a:rPr lang="es-ES" dirty="0" smtClean="0"/>
              <a:t>. </a:t>
            </a:r>
            <a:r>
              <a:rPr lang="es-ES" dirty="0"/>
              <a:t>Aunque este tipo de transferencia periódica de datos no es ideal para escuchar música, hablar por teléfono u otras tareas en las que es necesario transmitir datos constantemente, ofrece una opción mejor, con poca batería, para aplicaciones que sólo intercambian datos periódicamente.</a:t>
            </a:r>
            <a:endParaRPr lang="es-CO" dirty="0"/>
          </a:p>
        </p:txBody>
      </p:sp>
      <p:pic>
        <p:nvPicPr>
          <p:cNvPr id="4" name="Imagen 3"/>
          <p:cNvPicPr>
            <a:picLocks noChangeAspect="1"/>
          </p:cNvPicPr>
          <p:nvPr/>
        </p:nvPicPr>
        <p:blipFill>
          <a:blip r:embed="rId2"/>
          <a:stretch>
            <a:fillRect/>
          </a:stretch>
        </p:blipFill>
        <p:spPr>
          <a:xfrm>
            <a:off x="3730367" y="4184623"/>
            <a:ext cx="5254162" cy="1860577"/>
          </a:xfrm>
          <a:prstGeom prst="rect">
            <a:avLst/>
          </a:prstGeom>
        </p:spPr>
      </p:pic>
    </p:spTree>
    <p:extLst>
      <p:ext uri="{BB962C8B-B14F-4D97-AF65-F5344CB8AC3E}">
        <p14:creationId xmlns:p14="http://schemas.microsoft.com/office/powerpoint/2010/main" val="1249914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BLE – Bluetooth 4.0</a:t>
            </a:r>
            <a:endParaRPr lang="es-CO" dirty="0"/>
          </a:p>
        </p:txBody>
      </p:sp>
      <p:sp>
        <p:nvSpPr>
          <p:cNvPr id="3" name="Marcador de texto 2"/>
          <p:cNvSpPr>
            <a:spLocks noGrp="1"/>
          </p:cNvSpPr>
          <p:nvPr>
            <p:ph type="body" idx="1"/>
          </p:nvPr>
        </p:nvSpPr>
        <p:spPr>
          <a:xfrm>
            <a:off x="804333" y="1486958"/>
            <a:ext cx="10913533" cy="2272242"/>
          </a:xfrm>
        </p:spPr>
        <p:txBody>
          <a:bodyPr/>
          <a:lstStyle/>
          <a:p>
            <a:r>
              <a:rPr lang="es-ES" dirty="0" smtClean="0"/>
              <a:t>	La </a:t>
            </a:r>
            <a:r>
              <a:rPr lang="es-ES" dirty="0"/>
              <a:t>mayor duración de la batería de Bluetooth </a:t>
            </a:r>
            <a:r>
              <a:rPr lang="es-ES" dirty="0" err="1"/>
              <a:t>Low</a:t>
            </a:r>
            <a:r>
              <a:rPr lang="es-ES" dirty="0"/>
              <a:t> </a:t>
            </a:r>
            <a:r>
              <a:rPr lang="es-ES" dirty="0" err="1"/>
              <a:t>Energy</a:t>
            </a:r>
            <a:r>
              <a:rPr lang="es-ES" dirty="0"/>
              <a:t> se debe a su capacidad para ponerse en modo de suspensión hasta que se necesita para realizar una transferencia de datos. El Bluetooth tradicional, en cambio, está siempre encendido o apagado. No hay un estado intermedio. Además, Bluetooth </a:t>
            </a:r>
            <a:r>
              <a:rPr lang="es-ES" dirty="0" err="1"/>
              <a:t>Low</a:t>
            </a:r>
            <a:r>
              <a:rPr lang="es-ES" dirty="0"/>
              <a:t> </a:t>
            </a:r>
            <a:r>
              <a:rPr lang="es-ES" dirty="0" err="1"/>
              <a:t>Energy</a:t>
            </a:r>
            <a:r>
              <a:rPr lang="es-ES" dirty="0"/>
              <a:t> transfiere datos en cantidades mucho menores incluso cuando está activo, lo que significa que, normalmente, sus transmisiones requieren menos energía que una transmisión Bluetooth de duración similar. </a:t>
            </a:r>
            <a:endParaRPr lang="es-CO" dirty="0"/>
          </a:p>
        </p:txBody>
      </p:sp>
      <p:pic>
        <p:nvPicPr>
          <p:cNvPr id="4" name="Imagen 3"/>
          <p:cNvPicPr>
            <a:picLocks noChangeAspect="1"/>
          </p:cNvPicPr>
          <p:nvPr/>
        </p:nvPicPr>
        <p:blipFill rotWithShape="1">
          <a:blip r:embed="rId2"/>
          <a:srcRect t="28268"/>
          <a:stretch/>
        </p:blipFill>
        <p:spPr>
          <a:xfrm>
            <a:off x="2883508" y="3843866"/>
            <a:ext cx="6683825" cy="2467929"/>
          </a:xfrm>
          <a:prstGeom prst="rect">
            <a:avLst/>
          </a:prstGeom>
        </p:spPr>
      </p:pic>
    </p:spTree>
    <p:extLst>
      <p:ext uri="{BB962C8B-B14F-4D97-AF65-F5344CB8AC3E}">
        <p14:creationId xmlns:p14="http://schemas.microsoft.com/office/powerpoint/2010/main" val="2087012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INFORMACIÓN RELEVANTE</a:t>
            </a:r>
            <a:endParaRPr lang="es-CO"/>
          </a:p>
        </p:txBody>
      </p:sp>
      <p:sp>
        <p:nvSpPr>
          <p:cNvPr id="3" name="Marcador de texto 2"/>
          <p:cNvSpPr>
            <a:spLocks noGrp="1"/>
          </p:cNvSpPr>
          <p:nvPr>
            <p:ph type="body" idx="1"/>
          </p:nvPr>
        </p:nvSpPr>
        <p:spPr>
          <a:xfrm>
            <a:off x="838200" y="1825625"/>
            <a:ext cx="11201399" cy="3859558"/>
          </a:xfrm>
        </p:spPr>
        <p:txBody>
          <a:bodyPr>
            <a:normAutofit lnSpcReduction="10000"/>
          </a:bodyPr>
          <a:lstStyle/>
          <a:p>
            <a:pPr marL="571500" indent="-342900">
              <a:buFont typeface="Arial" panose="020B0604020202020204" pitchFamily="34" charset="0"/>
              <a:buChar char="•"/>
            </a:pPr>
            <a:r>
              <a:rPr lang="es-ES" dirty="0" smtClean="0"/>
              <a:t>Bluetooth </a:t>
            </a:r>
            <a:r>
              <a:rPr lang="es-ES" dirty="0"/>
              <a:t>tiene una velocidad de transferencia de hasta 2,1 Mbps, mientras que Bluetooth </a:t>
            </a:r>
            <a:r>
              <a:rPr lang="es-ES" dirty="0" err="1"/>
              <a:t>Low</a:t>
            </a:r>
            <a:r>
              <a:rPr lang="es-ES" dirty="0"/>
              <a:t> </a:t>
            </a:r>
            <a:r>
              <a:rPr lang="es-ES" dirty="0" err="1"/>
              <a:t>Energy</a:t>
            </a:r>
            <a:r>
              <a:rPr lang="es-ES" dirty="0"/>
              <a:t> tiene una velocidad de transferencia de hasta 1 Mbps. </a:t>
            </a:r>
            <a:endParaRPr lang="es-ES" dirty="0" smtClean="0"/>
          </a:p>
          <a:p>
            <a:pPr marL="571500" indent="-342900">
              <a:buFont typeface="Arial" panose="020B0604020202020204" pitchFamily="34" charset="0"/>
              <a:buChar char="•"/>
            </a:pPr>
            <a:r>
              <a:rPr lang="es-ES" dirty="0" smtClean="0"/>
              <a:t>La </a:t>
            </a:r>
            <a:r>
              <a:rPr lang="es-ES" dirty="0"/>
              <a:t>latencia es una medida del tiempo que tarda un dispositivo conectado en responder a la entrada del usuario. Bluetooth transmite datos más rápido, pero responde a la entrada más lentamente; Bluetooth </a:t>
            </a:r>
            <a:r>
              <a:rPr lang="es-ES" dirty="0" err="1"/>
              <a:t>Low</a:t>
            </a:r>
            <a:r>
              <a:rPr lang="es-ES" dirty="0"/>
              <a:t> </a:t>
            </a:r>
            <a:r>
              <a:rPr lang="es-ES" dirty="0" err="1"/>
              <a:t>Energy</a:t>
            </a:r>
            <a:r>
              <a:rPr lang="es-ES" dirty="0"/>
              <a:t> transmite datos más lentamente, pero responde a la entrada más </a:t>
            </a:r>
            <a:r>
              <a:rPr lang="es-ES" dirty="0" smtClean="0"/>
              <a:t>rápidamente</a:t>
            </a:r>
          </a:p>
          <a:p>
            <a:pPr marL="571500" indent="-342900">
              <a:buFont typeface="Arial" panose="020B0604020202020204" pitchFamily="34" charset="0"/>
              <a:buChar char="•"/>
            </a:pPr>
            <a:r>
              <a:rPr lang="es-ES" dirty="0" smtClean="0"/>
              <a:t>Bluetooth </a:t>
            </a:r>
            <a:r>
              <a:rPr lang="es-ES" dirty="0" err="1"/>
              <a:t>Low</a:t>
            </a:r>
            <a:r>
              <a:rPr lang="es-ES" dirty="0"/>
              <a:t> </a:t>
            </a:r>
            <a:r>
              <a:rPr lang="es-ES" dirty="0" err="1"/>
              <a:t>Energy</a:t>
            </a:r>
            <a:r>
              <a:rPr lang="es-ES" dirty="0"/>
              <a:t> se utiliza en dispositivos personales como rastreadores de fitness y relojes inteligentes (tecnologías más preocupadas por la recopilación de datos que por su difusión), BLE encuentra sus aplicaciones más prometedoras en espacios comerciales. Manteniendo la coherencia con su uso para dispositivos de recogida de datos personales, se utiliza habitualmente en tecnologías sanitarias como monitores de glucosa y presión arterial. </a:t>
            </a:r>
            <a:endParaRPr lang="es-CO" dirty="0"/>
          </a:p>
          <a:p>
            <a:pPr marL="571500" indent="-342900">
              <a:buFont typeface="Arial" panose="020B0604020202020204" pitchFamily="34" charset="0"/>
              <a:buChar char="•"/>
            </a:pPr>
            <a:endParaRPr lang="es-CO" dirty="0"/>
          </a:p>
        </p:txBody>
      </p:sp>
    </p:spTree>
    <p:extLst>
      <p:ext uri="{BB962C8B-B14F-4D97-AF65-F5344CB8AC3E}">
        <p14:creationId xmlns:p14="http://schemas.microsoft.com/office/powerpoint/2010/main" val="4106510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3_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4_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72083739449E146954D217C5C5B75FD" ma:contentTypeVersion="8" ma:contentTypeDescription="Create a new document." ma:contentTypeScope="" ma:versionID="2cab1e17185109e3773b069ae0f13469">
  <xsd:schema xmlns:xsd="http://www.w3.org/2001/XMLSchema" xmlns:xs="http://www.w3.org/2001/XMLSchema" xmlns:p="http://schemas.microsoft.com/office/2006/metadata/properties" xmlns:ns2="70354af7-c67f-45ea-a8f1-6fecbfa9bee8" targetNamespace="http://schemas.microsoft.com/office/2006/metadata/properties" ma:root="true" ma:fieldsID="7029404d692abcebbd71a5ea72986350" ns2:_="">
    <xsd:import namespace="70354af7-c67f-45ea-a8f1-6fecbfa9bee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0354af7-c67f-45ea-a8f1-6fecbfa9be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A311D23-6F7C-4585-BC4C-A62DD945EEC2}"/>
</file>

<file path=customXml/itemProps2.xml><?xml version="1.0" encoding="utf-8"?>
<ds:datastoreItem xmlns:ds="http://schemas.openxmlformats.org/officeDocument/2006/customXml" ds:itemID="{8FC4E8F1-CA9A-4EA3-B06F-6CA7DEA8BD74}"/>
</file>

<file path=customXml/itemProps3.xml><?xml version="1.0" encoding="utf-8"?>
<ds:datastoreItem xmlns:ds="http://schemas.openxmlformats.org/officeDocument/2006/customXml" ds:itemID="{DF594466-C2DB-4892-AB7E-7CF81E390C1C}"/>
</file>

<file path=docProps/app.xml><?xml version="1.0" encoding="utf-8"?>
<Properties xmlns="http://schemas.openxmlformats.org/officeDocument/2006/extended-properties" xmlns:vt="http://schemas.openxmlformats.org/officeDocument/2006/docPropsVTypes">
  <TotalTime>256</TotalTime>
  <Words>193</Words>
  <Application>Microsoft Office PowerPoint</Application>
  <PresentationFormat>Panorámica</PresentationFormat>
  <Paragraphs>19</Paragraphs>
  <Slides>8</Slides>
  <Notes>3</Notes>
  <HiddenSlides>0</HiddenSlides>
  <MMClips>0</MMClips>
  <ScaleCrop>false</ScaleCrop>
  <HeadingPairs>
    <vt:vector size="6" baseType="variant">
      <vt:variant>
        <vt:lpstr>Fuentes usadas</vt:lpstr>
      </vt:variant>
      <vt:variant>
        <vt:i4>3</vt:i4>
      </vt:variant>
      <vt:variant>
        <vt:lpstr>Tema</vt:lpstr>
      </vt:variant>
      <vt:variant>
        <vt:i4>5</vt:i4>
      </vt:variant>
      <vt:variant>
        <vt:lpstr>Títulos de diapositiva</vt:lpstr>
      </vt:variant>
      <vt:variant>
        <vt:i4>8</vt:i4>
      </vt:variant>
    </vt:vector>
  </HeadingPairs>
  <TitlesOfParts>
    <vt:vector size="16" baseType="lpstr">
      <vt:lpstr>Calibri</vt:lpstr>
      <vt:lpstr>Arial Narrow</vt:lpstr>
      <vt:lpstr>Arial</vt:lpstr>
      <vt:lpstr>3_Diseño personalizado</vt:lpstr>
      <vt:lpstr>1_Diseño personalizado</vt:lpstr>
      <vt:lpstr>4_Diseño personalizado</vt:lpstr>
      <vt:lpstr>Diseño personalizado</vt:lpstr>
      <vt:lpstr>2_Diseño personalizado</vt:lpstr>
      <vt:lpstr>Microcontroladores Comunicación Bluetooth</vt:lpstr>
      <vt:lpstr>COMUNICACIÓN BLUETOOTH</vt:lpstr>
      <vt:lpstr>BLUETOOTH LOW LEVEL - BLE</vt:lpstr>
      <vt:lpstr>BLE – Bluetooth 4.0</vt:lpstr>
      <vt:lpstr>BLE – Bluetooth 4.0</vt:lpstr>
      <vt:lpstr>BLE – Bluetooth 4.0</vt:lpstr>
      <vt:lpstr>INFORMACIÓN RELEVANTE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Informática II</dc:title>
  <dc:creator>Carolina López García</dc:creator>
  <cp:lastModifiedBy>Asistencial AI. Investigación</cp:lastModifiedBy>
  <cp:revision>15</cp:revision>
  <dcterms:created xsi:type="dcterms:W3CDTF">2020-02-18T21:49:27Z</dcterms:created>
  <dcterms:modified xsi:type="dcterms:W3CDTF">2023-10-25T18:22:47Z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0x010100372083739449E146954D217C5C5B75FD</vt:lpwstr>
  </property>
</Properties>
</file>